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57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2"/>
    <p:restoredTop sz="94696"/>
  </p:normalViewPr>
  <p:slideViewPr>
    <p:cSldViewPr snapToGrid="0" snapToObjects="1">
      <p:cViewPr varScale="1">
        <p:scale>
          <a:sx n="129" d="100"/>
          <a:sy n="129" d="100"/>
        </p:scale>
        <p:origin x="216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54730-36EA-714A-9E6E-242100291E29}" type="datetimeFigureOut">
              <a:rPr lang="en-US" smtClean="0"/>
              <a:t>3/5/18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F81DB-3D84-1040-A59D-61CF750591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20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2 presents a definitional statement about dispositions and asks them, “Can you think of a specific instance in your field experience last week in which a student’s disposition played an important role?” 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them a moment to consider.  Do some whole-group sharing. It goes on to ask whether we should assess for dispositions at all….  I think it is vitally important to pay attention to them and to hold them as LTs and so my answer is YES, but, …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37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 should enable a bit of discussion regarding whether this sort of assessment should result in Grades and quotes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Stiggins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this regard and tries to stimulate a bit of discussion.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26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slide is meant just to underline the importance of stimulating productive dispositions in your learners.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27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 them a couple of minutes to read through these 6 variables.</a:t>
            </a:r>
            <a:r>
              <a:rPr lang="en-US" baseline="0" dirty="0" smtClean="0"/>
              <a:t>  </a:t>
            </a:r>
            <a:r>
              <a:rPr lang="is-IS" baseline="0" dirty="0" smtClean="0"/>
              <a:t>….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06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So, if you decide to assess for a dispositional LT, what methods work?  </a:t>
            </a:r>
          </a:p>
          <a:p>
            <a:r>
              <a:rPr lang="en-US" dirty="0" err="1" smtClean="0"/>
              <a:t>Stiggins</a:t>
            </a:r>
            <a:r>
              <a:rPr lang="en-US" dirty="0" smtClean="0"/>
              <a:t> lumps selected response and essay together and</a:t>
            </a:r>
            <a:r>
              <a:rPr lang="en-US" baseline="0" dirty="0" smtClean="0"/>
              <a:t> concentrates on questionnaires.  He doesn’t favor Performance assessment too much but Personal Communication seems reasonable.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100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are some examples of questionnaire-type items.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064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last slide re-presents the Anderson &amp; Bourke variables and asks the students to revisit the disposition-related incident recalled from their field week and to make a connection to these variables.  It then asks,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“Can you connect that incident to one or more of these variables</a:t>
            </a:r>
            <a:r>
              <a:rPr lang="en-US" sz="12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  When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 are the CT, what will be your responsibility in a situation like this?”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F81DB-3D84-1040-A59D-61CF7505910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48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46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90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83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254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13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615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90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38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5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33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EBA76-9B8C-A143-8A8E-CFD7C8AD56A6}" type="datetimeFigureOut">
              <a:rPr lang="en-US" smtClean="0"/>
              <a:t>3/5/18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AD6D2-6546-0B41-B936-7311DBBF5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051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mage result for student disposi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5247" y="4279211"/>
            <a:ext cx="3166753" cy="2578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61258"/>
            <a:ext cx="9144000" cy="1835542"/>
          </a:xfrm>
        </p:spPr>
        <p:txBody>
          <a:bodyPr/>
          <a:lstStyle/>
          <a:p>
            <a:r>
              <a:rPr lang="en-US" dirty="0" smtClean="0"/>
              <a:t>Chapter 9</a:t>
            </a:r>
            <a:br>
              <a:rPr lang="en-US" dirty="0" smtClean="0"/>
            </a:br>
            <a:r>
              <a:rPr lang="en-US" dirty="0" smtClean="0"/>
              <a:t>Assessing Dispositions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5860" y="3043898"/>
            <a:ext cx="9144000" cy="2276248"/>
          </a:xfrm>
        </p:spPr>
        <p:txBody>
          <a:bodyPr>
            <a:normAutofit lnSpcReduction="10000"/>
          </a:bodyPr>
          <a:lstStyle/>
          <a:p>
            <a:r>
              <a:rPr lang="en-US" sz="2600" i="1" dirty="0" smtClean="0"/>
              <a:t>“In many ways I believe that this is the most im</a:t>
            </a:r>
            <a:r>
              <a:rPr lang="en-US" sz="2600" i="1" dirty="0"/>
              <a:t>p</a:t>
            </a:r>
            <a:r>
              <a:rPr lang="en-US" sz="2600" i="1" dirty="0" smtClean="0"/>
              <a:t>ortant chapter in the entire book.  This belief is based on my understanding </a:t>
            </a:r>
            <a:r>
              <a:rPr lang="en-US" sz="2600" i="1" smtClean="0"/>
              <a:t>that </a:t>
            </a:r>
            <a:r>
              <a:rPr lang="en-US" sz="2600" i="1" smtClean="0"/>
              <a:t>many </a:t>
            </a:r>
            <a:r>
              <a:rPr lang="en-US" sz="2600" i="1" dirty="0" smtClean="0"/>
              <a:t>of the most important instructional decisions </a:t>
            </a:r>
            <a:r>
              <a:rPr lang="is-IS" sz="2600" i="1" dirty="0" smtClean="0"/>
              <a:t>… are made by the students themselves based on their own emotions.” </a:t>
            </a:r>
          </a:p>
          <a:p>
            <a:r>
              <a:rPr lang="is-IS" sz="2600" i="1" dirty="0" smtClean="0"/>
              <a:t> </a:t>
            </a:r>
          </a:p>
          <a:p>
            <a:pPr algn="l"/>
            <a:r>
              <a:rPr lang="is-IS" sz="1900" dirty="0" smtClean="0"/>
              <a:t>-Stiggins p. 216 (5th ed.)</a:t>
            </a:r>
            <a:endParaRPr lang="en-US" sz="1900" dirty="0"/>
          </a:p>
        </p:txBody>
      </p:sp>
      <p:pic>
        <p:nvPicPr>
          <p:cNvPr id="2050" name="Picture 2" descr="mage result for student dispositio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221329" cy="209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74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83" y="365125"/>
            <a:ext cx="11542816" cy="1325563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Dispositions</a:t>
            </a:r>
            <a:r>
              <a:rPr lang="en-US" sz="3600" dirty="0" smtClean="0"/>
              <a:t> – attitudes, interests and motivational intentions that support (or do not) learning success in schools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491" y="2561895"/>
            <a:ext cx="10515600" cy="174884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Can you think of a specific instance in your field experience last week in which a student’s disposition played an important role? 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3074" name="Picture 2" descr="mage result for thin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0" y="3348387"/>
            <a:ext cx="2381250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24299" y="5334867"/>
            <a:ext cx="534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Should we assess for dispositions?  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883" y="3813406"/>
            <a:ext cx="918135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“When we assess dispositions we tap </a:t>
            </a:r>
            <a:r>
              <a:rPr lang="is-IS" sz="2800" dirty="0" smtClean="0"/>
              <a:t>… attitudes, motivations and interests that predispose students to behave in academically productive ways.”  </a:t>
            </a:r>
          </a:p>
          <a:p>
            <a:r>
              <a:rPr lang="is-IS" dirty="0" smtClean="0"/>
              <a:t>- Stiggins (5th ed.) </a:t>
            </a:r>
          </a:p>
        </p:txBody>
      </p:sp>
    </p:spTree>
    <p:extLst>
      <p:ext uri="{BB962C8B-B14F-4D97-AF65-F5344CB8AC3E}">
        <p14:creationId xmlns:p14="http://schemas.microsoft.com/office/powerpoint/2010/main" val="189617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360" y="4738517"/>
            <a:ext cx="3399147" cy="203355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Stiggins</a:t>
            </a:r>
            <a:r>
              <a:rPr lang="en-US" dirty="0" smtClean="0"/>
              <a:t> says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0623"/>
            <a:ext cx="910144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While we are obliged to hold students accountable for academic goals (i.e., facts, concepts and skills) “it is rarely acceptable to hold students accountable </a:t>
            </a:r>
            <a:r>
              <a:rPr lang="is-IS" dirty="0" smtClean="0"/>
              <a:t>… </a:t>
            </a:r>
            <a:r>
              <a:rPr lang="en-US" dirty="0" smtClean="0"/>
              <a:t>for their dispositions.” </a:t>
            </a:r>
            <a:r>
              <a:rPr lang="en-US" sz="1800" dirty="0" smtClean="0"/>
              <a:t>(p. 221)</a:t>
            </a: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Why?</a:t>
            </a:r>
          </a:p>
          <a:p>
            <a:pPr marL="0" indent="0">
              <a:buNone/>
            </a:pPr>
            <a:r>
              <a:rPr lang="en-US" dirty="0" smtClean="0"/>
              <a:t>“</a:t>
            </a:r>
            <a:r>
              <a:rPr lang="is-IS" dirty="0" smtClean="0"/>
              <a:t>… b</a:t>
            </a:r>
            <a:r>
              <a:rPr lang="en-US" dirty="0" err="1" smtClean="0"/>
              <a:t>ut</a:t>
            </a:r>
            <a:r>
              <a:rPr lang="en-US" dirty="0" smtClean="0"/>
              <a:t> if our assessments reveal negative feelings then we are obliged to strive for educational experiences that will result in the positive dispositions we hope for.”  </a:t>
            </a:r>
            <a:r>
              <a:rPr lang="en-US" sz="1800" dirty="0" smtClean="0"/>
              <a:t>(p. 221)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Agreed?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9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Stiggins</a:t>
            </a:r>
            <a:r>
              <a:rPr lang="en-US" dirty="0" smtClean="0"/>
              <a:t> also says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3062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If after reading this book you don’t feel “a strong sense of responsibility to create accurate assessments and if you don’t feel a strong desire to use them to benefit your students then I regard that as my fault.” 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Does that explain some of the florid prose in the book?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Are there implications for your behavior as a teacher?  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5122" name="Picture 2" descr="mage result for rick stigg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484" y="4865296"/>
            <a:ext cx="1428750" cy="1838325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067331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6586"/>
            <a:ext cx="10515600" cy="992620"/>
          </a:xfrm>
        </p:spPr>
        <p:txBody>
          <a:bodyPr/>
          <a:lstStyle/>
          <a:p>
            <a:r>
              <a:rPr lang="en-US" dirty="0" smtClean="0"/>
              <a:t>Affective variables related to school success</a:t>
            </a:r>
            <a:br>
              <a:rPr lang="en-US" dirty="0" smtClean="0"/>
            </a:br>
            <a:r>
              <a:rPr lang="en-US" sz="1800" dirty="0" smtClean="0"/>
              <a:t>(Anderson and Bourke, 2000)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9205"/>
            <a:ext cx="10515600" cy="4913739"/>
          </a:xfr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en-US" sz="2400" b="1" dirty="0" smtClean="0"/>
              <a:t>	 School-related Attitudes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sz="2200" dirty="0" smtClean="0"/>
              <a:t>unfavorable    </a:t>
            </a:r>
            <a:r>
              <a:rPr lang="en-US" sz="2200" dirty="0" smtClean="0">
                <a:sym typeface="Wingdings"/>
              </a:rPr>
              <a:t>        about some person or thing             favorable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School-related Values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/>
              <a:t>unimportant    </a:t>
            </a:r>
            <a:r>
              <a:rPr lang="en-US" sz="2200" dirty="0" smtClean="0">
                <a:sym typeface="Wingdings"/>
              </a:rPr>
              <a:t>        about academic areas/ideas             important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Self-efficacy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can’t do            about self as learner and chance of success            can do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Interests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disinterested           desirability of content-related activities            interested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Aspirations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no more            further education            more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Anxiety  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threatened            “In school I am</a:t>
            </a:r>
            <a:r>
              <a:rPr lang="is-IS" sz="2200" dirty="0" smtClean="0">
                <a:sym typeface="Wingdings"/>
              </a:rPr>
              <a:t>…”            safe</a:t>
            </a:r>
            <a:endParaRPr lang="en-US" sz="2200" dirty="0">
              <a:sym typeface="Wingdings"/>
            </a:endParaRPr>
          </a:p>
        </p:txBody>
      </p:sp>
      <p:pic>
        <p:nvPicPr>
          <p:cNvPr id="1026" name="Picture 2" descr="ssessing Affective Characteristics in the School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" y="5772728"/>
            <a:ext cx="665263" cy="100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9918" y="625627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A</a:t>
            </a:r>
            <a:r>
              <a:rPr lang="en-US" sz="1400" b="1" dirty="0" smtClean="0"/>
              <a:t>ssessing Affective Characteristics in the Schools</a:t>
            </a:r>
          </a:p>
          <a:p>
            <a:r>
              <a:rPr lang="en-US" sz="1400" dirty="0" smtClean="0"/>
              <a:t>By </a:t>
            </a:r>
            <a:r>
              <a:rPr lang="en-US" sz="1400" dirty="0" err="1" smtClean="0"/>
              <a:t>Lorin</a:t>
            </a:r>
            <a:r>
              <a:rPr lang="en-US" sz="1400" dirty="0" smtClean="0"/>
              <a:t> W. Anderson, Sid F. Bourke (2000)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511191" y="2616529"/>
            <a:ext cx="2174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Similar to </a:t>
            </a:r>
            <a:r>
              <a:rPr lang="en-US" sz="1400" dirty="0" err="1" smtClean="0"/>
              <a:t>Stiggins</a:t>
            </a:r>
            <a:r>
              <a:rPr lang="en-US" sz="1400" dirty="0" smtClean="0"/>
              <a:t> Table 9.1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2587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6586"/>
            <a:ext cx="10515600" cy="992620"/>
          </a:xfrm>
        </p:spPr>
        <p:txBody>
          <a:bodyPr/>
          <a:lstStyle/>
          <a:p>
            <a:r>
              <a:rPr lang="en-US" dirty="0" smtClean="0"/>
              <a:t>Affective variables related to school success</a:t>
            </a:r>
            <a:br>
              <a:rPr lang="en-US" dirty="0" smtClean="0"/>
            </a:br>
            <a:r>
              <a:rPr lang="en-US" sz="1800" dirty="0" smtClean="0"/>
              <a:t>(Anderson and Bourke, 2000)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33418"/>
            <a:ext cx="3270662" cy="3352795"/>
          </a:xfr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>
              <a:lnSpc>
                <a:spcPct val="140000"/>
              </a:lnSpc>
              <a:buNone/>
            </a:pPr>
            <a:r>
              <a:rPr lang="en-US" sz="2400" dirty="0" smtClean="0"/>
              <a:t>School-related Attitudes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>
                <a:sym typeface="Wingdings"/>
              </a:rPr>
              <a:t>School-related Values</a:t>
            </a:r>
            <a:br>
              <a:rPr lang="en-US" sz="2400" dirty="0" smtClean="0">
                <a:sym typeface="Wingdings"/>
              </a:rPr>
            </a:br>
            <a:r>
              <a:rPr lang="en-US" sz="2400" dirty="0" smtClean="0">
                <a:sym typeface="Wingdings"/>
              </a:rPr>
              <a:t>Academic Self-efficacy</a:t>
            </a:r>
            <a:br>
              <a:rPr lang="en-US" sz="2400" dirty="0" smtClean="0">
                <a:sym typeface="Wingdings"/>
              </a:rPr>
            </a:br>
            <a:r>
              <a:rPr lang="en-US" sz="2400" dirty="0" smtClean="0">
                <a:sym typeface="Wingdings"/>
              </a:rPr>
              <a:t>Academic Interests</a:t>
            </a:r>
            <a:br>
              <a:rPr lang="en-US" sz="2400" dirty="0" smtClean="0">
                <a:sym typeface="Wingdings"/>
              </a:rPr>
            </a:br>
            <a:r>
              <a:rPr lang="en-US" sz="2400" dirty="0" smtClean="0">
                <a:sym typeface="Wingdings"/>
              </a:rPr>
              <a:t>Academic Aspirations</a:t>
            </a:r>
            <a:br>
              <a:rPr lang="en-US" sz="2400" dirty="0" smtClean="0">
                <a:sym typeface="Wingdings"/>
              </a:rPr>
            </a:br>
            <a:r>
              <a:rPr lang="en-US" sz="2400" dirty="0" smtClean="0">
                <a:sym typeface="Wingdings"/>
              </a:rPr>
              <a:t>Academic Anxiety  </a:t>
            </a:r>
            <a:endParaRPr lang="en-US" sz="2400" dirty="0">
              <a:sym typeface="Wingdings"/>
            </a:endParaRPr>
          </a:p>
        </p:txBody>
      </p:sp>
      <p:pic>
        <p:nvPicPr>
          <p:cNvPr id="1026" name="Picture 2" descr="ssessing Affective Characteristics in the Schools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5" y="5772728"/>
            <a:ext cx="665263" cy="100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9918" y="6256272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A</a:t>
            </a:r>
            <a:r>
              <a:rPr lang="en-US" sz="1400" b="1" dirty="0" smtClean="0"/>
              <a:t>ssessing Affective Characteristics in the Schools</a:t>
            </a:r>
          </a:p>
          <a:p>
            <a:r>
              <a:rPr lang="en-US" sz="1400" dirty="0" smtClean="0"/>
              <a:t>By </a:t>
            </a:r>
            <a:r>
              <a:rPr lang="en-US" sz="1400" dirty="0" err="1" smtClean="0"/>
              <a:t>Lorin</a:t>
            </a:r>
            <a:r>
              <a:rPr lang="en-US" sz="1400" dirty="0" smtClean="0"/>
              <a:t> W. Anderson, Sid F. Bourke (2000)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393872" y="1333418"/>
            <a:ext cx="62820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you have dispositional LTs, how should you get evidence regarding their achievement?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20940883">
            <a:off x="6116983" y="2273368"/>
            <a:ext cx="5391398" cy="7386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Questionnaires</a:t>
            </a:r>
            <a:r>
              <a:rPr lang="en-US" dirty="0" smtClean="0"/>
              <a:t> – survey-type selected response items as well as open-ended (essay) items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521017">
            <a:off x="4410658" y="5270106"/>
            <a:ext cx="6800273" cy="73866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Personal Communication </a:t>
            </a:r>
            <a:r>
              <a:rPr lang="en-US" dirty="0" smtClean="0"/>
              <a:t>– informal conversations, student conferences / interviews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73435" y="3760720"/>
            <a:ext cx="4952010" cy="73866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Performance Assessment </a:t>
            </a:r>
            <a:r>
              <a:rPr lang="en-US" dirty="0" smtClean="0"/>
              <a:t>– maybe</a:t>
            </a:r>
            <a:r>
              <a:rPr lang="is-IS" dirty="0" smtClean="0"/>
              <a:t>… subjectivity =&gt; know your students well.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4807" y="230188"/>
            <a:ext cx="5391398" cy="7386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Questionnaires</a:t>
            </a:r>
            <a:r>
              <a:rPr lang="en-US" dirty="0" smtClean="0"/>
              <a:t> – survey-type selected response items as well as open-ended (essay) items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29671" y="3148537"/>
            <a:ext cx="9682138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How frequently do you feel you understand and can do the HW assignments you receive in this class?</a:t>
            </a:r>
          </a:p>
          <a:p>
            <a:r>
              <a:rPr lang="en-US" dirty="0"/>
              <a:t>	a. always	    b. frequently 	c. occasionally	d. rarely  	    e. never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29671" y="1614375"/>
            <a:ext cx="3933513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If I do well on a test </a:t>
            </a:r>
            <a:r>
              <a:rPr lang="en-US" dirty="0" smtClean="0"/>
              <a:t>it is usually because</a:t>
            </a:r>
          </a:p>
          <a:p>
            <a:pPr marL="342900" indent="-342900">
              <a:buAutoNum type="alphaLcPeriod"/>
            </a:pPr>
            <a:r>
              <a:rPr lang="en-US" dirty="0" smtClean="0"/>
              <a:t>My teacher taught me well</a:t>
            </a:r>
          </a:p>
          <a:p>
            <a:pPr marL="342900" indent="-342900">
              <a:buAutoNum type="alphaLcPeriod"/>
            </a:pPr>
            <a:r>
              <a:rPr lang="en-US" dirty="0" smtClean="0"/>
              <a:t>I was lucky</a:t>
            </a:r>
          </a:p>
          <a:p>
            <a:pPr marL="342900" indent="-342900">
              <a:buAutoNum type="alphaLcPeriod"/>
            </a:pPr>
            <a:r>
              <a:rPr lang="en-US" dirty="0" smtClean="0"/>
              <a:t>I studied hard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29671" y="4437246"/>
            <a:ext cx="8750857" cy="20313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Use the scales provided to describe your interest in learning the subjects that are indicated.</a:t>
            </a:r>
          </a:p>
          <a:p>
            <a:pPr algn="ctr"/>
            <a:r>
              <a:rPr lang="en-US" dirty="0" smtClean="0"/>
              <a:t>Mathematics</a:t>
            </a:r>
          </a:p>
          <a:p>
            <a:pPr algn="ctr"/>
            <a:r>
              <a:rPr lang="en-US" dirty="0"/>
              <a:t>t</a:t>
            </a:r>
            <a:r>
              <a:rPr lang="en-US" dirty="0" smtClean="0"/>
              <a:t>otally not interested ____ ____ ____ ____ ____ completely interested  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Geography</a:t>
            </a:r>
          </a:p>
          <a:p>
            <a:pPr algn="ctr"/>
            <a:r>
              <a:rPr lang="en-US" dirty="0" smtClean="0"/>
              <a:t>totally </a:t>
            </a:r>
            <a:r>
              <a:rPr lang="en-US" dirty="0"/>
              <a:t>not interested ____ ____ ____ ____ ____ </a:t>
            </a:r>
            <a:r>
              <a:rPr lang="en-US" dirty="0" smtClean="0"/>
              <a:t>completely </a:t>
            </a:r>
            <a:r>
              <a:rPr lang="en-US" dirty="0"/>
              <a:t>interested </a:t>
            </a:r>
            <a:endParaRPr lang="en-US" dirty="0" smtClean="0"/>
          </a:p>
          <a:p>
            <a:pPr algn="ctr"/>
            <a:r>
              <a:rPr lang="en-US" dirty="0" smtClean="0"/>
              <a:t>Etc.   </a:t>
            </a:r>
            <a:endParaRPr lang="en-US" dirty="0"/>
          </a:p>
        </p:txBody>
      </p:sp>
      <p:pic>
        <p:nvPicPr>
          <p:cNvPr id="1030" name="Picture 6" descr="mage result for looking up and righ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78904"/>
            <a:ext cx="1768643" cy="11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12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age result for responsib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3824" y="4953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905" y="190717"/>
            <a:ext cx="10515600" cy="4913739"/>
          </a:xfrm>
          <a:ln>
            <a:solidFill>
              <a:schemeClr val="accent1"/>
            </a:solidFill>
          </a:ln>
          <a:effectLst/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40000"/>
              </a:lnSpc>
              <a:buNone/>
            </a:pPr>
            <a:r>
              <a:rPr lang="en-US" sz="2400" b="1" dirty="0" smtClean="0"/>
              <a:t>	 School-related Attitudes</a:t>
            </a:r>
            <a:r>
              <a:rPr lang="en-US" dirty="0" smtClean="0"/>
              <a:t>		</a:t>
            </a:r>
            <a:br>
              <a:rPr lang="en-US" dirty="0" smtClean="0"/>
            </a:br>
            <a:r>
              <a:rPr lang="en-US" sz="2200" dirty="0" smtClean="0"/>
              <a:t>unfavorable    </a:t>
            </a:r>
            <a:r>
              <a:rPr lang="en-US" sz="2200" dirty="0" smtClean="0">
                <a:sym typeface="Wingdings"/>
              </a:rPr>
              <a:t>        about some person or thing             favorable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School-related Values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/>
              <a:t>unimportant    </a:t>
            </a:r>
            <a:r>
              <a:rPr lang="en-US" sz="2200" dirty="0" smtClean="0">
                <a:sym typeface="Wingdings"/>
              </a:rPr>
              <a:t>        about academic areas/ideas             important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Self-efficacy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can’t do            about self as learner and chance of success            can do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Interests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disinterested           desirability of content-related activities            interested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Aspirations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no more            further education            more</a:t>
            </a:r>
          </a:p>
          <a:p>
            <a:pPr marL="0" lvl="1" indent="0" algn="ctr">
              <a:lnSpc>
                <a:spcPct val="140000"/>
              </a:lnSpc>
              <a:buNone/>
            </a:pPr>
            <a:r>
              <a:rPr lang="en-US" b="1" dirty="0" smtClean="0">
                <a:sym typeface="Wingdings"/>
              </a:rPr>
              <a:t>Academic Anxiety  </a:t>
            </a:r>
            <a:br>
              <a:rPr lang="en-US" b="1" dirty="0" smtClean="0">
                <a:sym typeface="Wingdings"/>
              </a:rPr>
            </a:br>
            <a:r>
              <a:rPr lang="en-US" sz="2200" dirty="0" smtClean="0">
                <a:sym typeface="Wingdings"/>
              </a:rPr>
              <a:t>threatened            “In school I am</a:t>
            </a:r>
            <a:r>
              <a:rPr lang="is-IS" sz="2200" dirty="0" smtClean="0">
                <a:sym typeface="Wingdings"/>
              </a:rPr>
              <a:t>…”            safe</a:t>
            </a:r>
            <a:endParaRPr lang="en-US" sz="2200" dirty="0">
              <a:sym typeface="Wingding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905" y="5305335"/>
            <a:ext cx="9779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Finally, remember the disposition-related incident from the field (slide 2)?  Can you connect that incident to one or more of these variables?   </a:t>
            </a:r>
            <a:br>
              <a:rPr lang="en-US" sz="2400" dirty="0" smtClean="0">
                <a:solidFill>
                  <a:srgbClr val="0070C0"/>
                </a:solidFill>
              </a:rPr>
            </a:br>
            <a:r>
              <a:rPr lang="en-US" sz="2400" dirty="0" smtClean="0">
                <a:solidFill>
                  <a:srgbClr val="0070C0"/>
                </a:solidFill>
              </a:rPr>
              <a:t>When you are the CT, what will be your responsibility in a situation like this?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84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788</Words>
  <Application>Microsoft Macintosh PowerPoint</Application>
  <PresentationFormat>Widescreen</PresentationFormat>
  <Paragraphs>73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Chapter 9 Assessing Dispositions</vt:lpstr>
      <vt:lpstr>Dispositions – attitudes, interests and motivational intentions that support (or do not) learning success in schools</vt:lpstr>
      <vt:lpstr>Stiggins says …</vt:lpstr>
      <vt:lpstr>Stiggins also says …</vt:lpstr>
      <vt:lpstr>Affective variables related to school success (Anderson and Bourke, 2000)</vt:lpstr>
      <vt:lpstr>Affective variables related to school success (Anderson and Bourke, 2000)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Roddy, Mark</dc:creator>
  <cp:lastModifiedBy>Roddy, Mark</cp:lastModifiedBy>
  <cp:revision>20</cp:revision>
  <dcterms:created xsi:type="dcterms:W3CDTF">2017-11-09T22:31:10Z</dcterms:created>
  <dcterms:modified xsi:type="dcterms:W3CDTF">2018-03-05T21:24:52Z</dcterms:modified>
</cp:coreProperties>
</file>